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61" r:id="rId21"/>
    <p:sldId id="26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a:t>Kliknij, aby edytować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923A1CC3-2375-41D4-9E03-427CAF2A4C1A}" type="datetimeFigureOut">
              <a:rPr lang="en-US" dirty="0"/>
              <a:t>8/24/2018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l-PL"/>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FF16868-8199-4C2C-A5B1-63AEE139F88E}" type="datetimeFigureOut">
              <a:rPr lang="en-US" dirty="0"/>
              <a:t>8/24/2018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l-PL"/>
              <a:t>Kliknij, aby edytować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AD9FF7F-6988-44CC-821B-644E70CD2F73}" type="datetimeFigureOut">
              <a:rPr lang="en-US" dirty="0"/>
              <a:t>8/24/2018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C12C299-16B2-4475-990D-751901EACC14}" type="datetimeFigureOut">
              <a:rPr lang="en-US" dirty="0"/>
              <a:t>8/24/2018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F34E6425-0181-43F2-84FC-787E803FD2F8}" type="datetimeFigureOut">
              <a:rPr lang="en-US" dirty="0"/>
              <a:t>8/24/2018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l-PL"/>
              <a:t>Kliknij, aby edytować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76E86A4C-8E40-4F87-A4F0-01A0687C5742}" type="datetimeFigureOut">
              <a:rPr lang="en-US" dirty="0"/>
              <a:t>8/24/2018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l-PL"/>
              <a:t>Kliknij ikonę, aby dodać obraz</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5E72C73-2D91-4E12-BA25-F0AA0C03599B}" type="datetimeFigureOut">
              <a:rPr lang="en-US" dirty="0"/>
              <a:t>8/24/2018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12FA424E-BF81-4F86-98DF-90AD294399B8}"/>
              </a:ext>
            </a:extLst>
          </p:cNvPr>
          <p:cNvSpPr>
            <a:spLocks noGrp="1"/>
          </p:cNvSpPr>
          <p:nvPr>
            <p:ph type="subTitle" idx="1"/>
          </p:nvPr>
        </p:nvSpPr>
        <p:spPr>
          <a:xfrm>
            <a:off x="1389846" y="2302627"/>
            <a:ext cx="8825658" cy="861420"/>
          </a:xfrm>
        </p:spPr>
        <p:txBody>
          <a:bodyPr>
            <a:normAutofit fontScale="92500" lnSpcReduction="10000"/>
          </a:bodyPr>
          <a:lstStyle/>
          <a:p>
            <a:r>
              <a:rPr lang="pl-PL" sz="2400" b="1" dirty="0">
                <a:solidFill>
                  <a:srgbClr val="FFFF00"/>
                </a:solidFill>
              </a:rPr>
              <a:t>Zasady postępowania wobec dziecka – ofiary przemocy</a:t>
            </a:r>
          </a:p>
          <a:p>
            <a:r>
              <a:rPr lang="pl-PL" sz="2400" b="1" dirty="0">
                <a:solidFill>
                  <a:srgbClr val="FFFF00"/>
                </a:solidFill>
              </a:rPr>
              <a:t>seksualnej</a:t>
            </a:r>
          </a:p>
        </p:txBody>
      </p:sp>
    </p:spTree>
    <p:extLst>
      <p:ext uri="{BB962C8B-B14F-4D97-AF65-F5344CB8AC3E}">
        <p14:creationId xmlns:p14="http://schemas.microsoft.com/office/powerpoint/2010/main" val="4128244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D304134-A33C-4E5F-B249-A3619DFB6C71}"/>
              </a:ext>
            </a:extLst>
          </p:cNvPr>
          <p:cNvSpPr/>
          <p:nvPr/>
        </p:nvSpPr>
        <p:spPr>
          <a:xfrm>
            <a:off x="746620" y="2059395"/>
            <a:ext cx="10377182" cy="2739211"/>
          </a:xfrm>
          <a:prstGeom prst="rect">
            <a:avLst/>
          </a:prstGeom>
        </p:spPr>
        <p:txBody>
          <a:bodyPr wrap="square">
            <a:spAutoFit/>
          </a:bodyPr>
          <a:lstStyle/>
          <a:p>
            <a:pPr algn="just"/>
            <a:r>
              <a:rPr lang="pl-PL" sz="3200" dirty="0">
                <a:solidFill>
                  <a:srgbClr val="000000"/>
                </a:solidFill>
                <a:latin typeface="Corpid C1 Bold"/>
              </a:rPr>
              <a:t>Dolegliwości psychosomatyczne:</a:t>
            </a:r>
          </a:p>
          <a:p>
            <a:r>
              <a:rPr lang="pl-PL" dirty="0">
                <a:solidFill>
                  <a:srgbClr val="000000"/>
                </a:solidFill>
                <a:latin typeface="Wingdings" panose="05000000000000000000" pitchFamily="2" charset="2"/>
              </a:rPr>
              <a:t> </a:t>
            </a:r>
            <a:r>
              <a:rPr lang="pl-PL" dirty="0">
                <a:solidFill>
                  <a:srgbClr val="000000"/>
                </a:solidFill>
                <a:latin typeface="Corpid C1 Regular"/>
              </a:rPr>
              <a:t>bóle brzucha, </a:t>
            </a:r>
          </a:p>
          <a:p>
            <a:r>
              <a:rPr lang="pl-PL" dirty="0">
                <a:solidFill>
                  <a:srgbClr val="000000"/>
                </a:solidFill>
                <a:latin typeface="Wingdings" panose="05000000000000000000" pitchFamily="2" charset="2"/>
              </a:rPr>
              <a:t> </a:t>
            </a:r>
            <a:r>
              <a:rPr lang="pl-PL" dirty="0">
                <a:solidFill>
                  <a:srgbClr val="000000"/>
                </a:solidFill>
                <a:latin typeface="Corpid C1 Regular"/>
              </a:rPr>
              <a:t>nudności, wymioty, </a:t>
            </a:r>
          </a:p>
          <a:p>
            <a:r>
              <a:rPr lang="pl-PL" dirty="0">
                <a:solidFill>
                  <a:srgbClr val="000000"/>
                </a:solidFill>
                <a:latin typeface="Wingdings" panose="05000000000000000000" pitchFamily="2" charset="2"/>
              </a:rPr>
              <a:t> </a:t>
            </a:r>
            <a:r>
              <a:rPr lang="pl-PL" dirty="0">
                <a:solidFill>
                  <a:srgbClr val="000000"/>
                </a:solidFill>
                <a:latin typeface="Corpid C1 Regular"/>
              </a:rPr>
              <a:t>zaburzenia miesiączkowania.</a:t>
            </a:r>
          </a:p>
          <a:p>
            <a:pPr algn="just"/>
            <a:r>
              <a:rPr lang="pl-PL" sz="3200" dirty="0">
                <a:solidFill>
                  <a:srgbClr val="000000"/>
                </a:solidFill>
                <a:latin typeface="Corpid C1 Bold"/>
              </a:rPr>
              <a:t>Objawy nerwicowe:</a:t>
            </a:r>
          </a:p>
          <a:p>
            <a:r>
              <a:rPr lang="pl-PL" dirty="0">
                <a:solidFill>
                  <a:srgbClr val="000000"/>
                </a:solidFill>
                <a:latin typeface="Wingdings" panose="05000000000000000000" pitchFamily="2" charset="2"/>
              </a:rPr>
              <a:t> </a:t>
            </a:r>
            <a:r>
              <a:rPr lang="pl-PL" dirty="0">
                <a:solidFill>
                  <a:srgbClr val="000000"/>
                </a:solidFill>
                <a:latin typeface="Corpid C1 Regular"/>
              </a:rPr>
              <a:t>wtórne moczenie nocne, </a:t>
            </a:r>
          </a:p>
          <a:p>
            <a:r>
              <a:rPr lang="pl-PL" dirty="0">
                <a:solidFill>
                  <a:srgbClr val="000000"/>
                </a:solidFill>
                <a:latin typeface="Wingdings" panose="05000000000000000000" pitchFamily="2" charset="2"/>
              </a:rPr>
              <a:t> </a:t>
            </a:r>
            <a:r>
              <a:rPr lang="pl-PL" dirty="0">
                <a:solidFill>
                  <a:srgbClr val="000000"/>
                </a:solidFill>
                <a:latin typeface="Corpid C1 Regular"/>
              </a:rPr>
              <a:t>zanieczyszczanie się kałem,</a:t>
            </a:r>
          </a:p>
          <a:p>
            <a:r>
              <a:rPr lang="pl-PL" dirty="0">
                <a:solidFill>
                  <a:srgbClr val="000000"/>
                </a:solidFill>
                <a:latin typeface="Wingdings" panose="05000000000000000000" pitchFamily="2" charset="2"/>
              </a:rPr>
              <a:t> </a:t>
            </a:r>
            <a:r>
              <a:rPr lang="pl-PL" dirty="0">
                <a:solidFill>
                  <a:srgbClr val="000000"/>
                </a:solidFill>
                <a:latin typeface="Corpid C1 Regular"/>
              </a:rPr>
              <a:t>zaburzenia snu, koszmary senne.</a:t>
            </a:r>
            <a:endParaRPr lang="pl-PL" dirty="0"/>
          </a:p>
        </p:txBody>
      </p:sp>
    </p:spTree>
    <p:extLst>
      <p:ext uri="{BB962C8B-B14F-4D97-AF65-F5344CB8AC3E}">
        <p14:creationId xmlns:p14="http://schemas.microsoft.com/office/powerpoint/2010/main" val="3063942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B8EB2285-0318-4BAA-BC00-29952FE4E0BB}"/>
              </a:ext>
            </a:extLst>
          </p:cNvPr>
          <p:cNvSpPr/>
          <p:nvPr/>
        </p:nvSpPr>
        <p:spPr>
          <a:xfrm>
            <a:off x="3048000" y="2582615"/>
            <a:ext cx="6096000" cy="1692771"/>
          </a:xfrm>
          <a:prstGeom prst="rect">
            <a:avLst/>
          </a:prstGeom>
        </p:spPr>
        <p:txBody>
          <a:bodyPr>
            <a:spAutoFit/>
          </a:bodyPr>
          <a:lstStyle/>
          <a:p>
            <a:pPr algn="just"/>
            <a:r>
              <a:rPr lang="pl-PL" sz="3200" dirty="0">
                <a:solidFill>
                  <a:srgbClr val="000000"/>
                </a:solidFill>
                <a:latin typeface="Corpid C1 Bold"/>
              </a:rPr>
              <a:t>Problemy szkolne:</a:t>
            </a:r>
          </a:p>
          <a:p>
            <a:r>
              <a:rPr lang="pl-PL" dirty="0">
                <a:solidFill>
                  <a:srgbClr val="000000"/>
                </a:solidFill>
                <a:latin typeface="Wingdings" panose="05000000000000000000" pitchFamily="2" charset="2"/>
              </a:rPr>
              <a:t> </a:t>
            </a:r>
            <a:r>
              <a:rPr lang="pl-PL" dirty="0">
                <a:solidFill>
                  <a:srgbClr val="000000"/>
                </a:solidFill>
                <a:latin typeface="Corpid C1 Regular"/>
              </a:rPr>
              <a:t>zaburzenia koncentracji uwagi,</a:t>
            </a:r>
          </a:p>
          <a:p>
            <a:r>
              <a:rPr lang="pl-PL" dirty="0">
                <a:solidFill>
                  <a:srgbClr val="000000"/>
                </a:solidFill>
                <a:latin typeface="Wingdings" panose="05000000000000000000" pitchFamily="2" charset="2"/>
              </a:rPr>
              <a:t> </a:t>
            </a:r>
            <a:r>
              <a:rPr lang="pl-PL" dirty="0">
                <a:solidFill>
                  <a:srgbClr val="000000"/>
                </a:solidFill>
                <a:latin typeface="Corpid C1 Regular"/>
              </a:rPr>
              <a:t>nagłe obniżenie wyników w nauce,</a:t>
            </a:r>
          </a:p>
          <a:p>
            <a:r>
              <a:rPr lang="pl-PL" dirty="0">
                <a:solidFill>
                  <a:srgbClr val="000000"/>
                </a:solidFill>
                <a:latin typeface="Wingdings" panose="05000000000000000000" pitchFamily="2" charset="2"/>
              </a:rPr>
              <a:t> </a:t>
            </a:r>
            <a:r>
              <a:rPr lang="pl-PL" dirty="0">
                <a:solidFill>
                  <a:srgbClr val="000000"/>
                </a:solidFill>
                <a:latin typeface="Corpid C1 Regular"/>
              </a:rPr>
              <a:t>unikanie zajęć wychowania fizycznego,</a:t>
            </a:r>
          </a:p>
          <a:p>
            <a:r>
              <a:rPr lang="pl-PL" dirty="0">
                <a:solidFill>
                  <a:srgbClr val="000000"/>
                </a:solidFill>
                <a:latin typeface="Wingdings" panose="05000000000000000000" pitchFamily="2" charset="2"/>
              </a:rPr>
              <a:t> </a:t>
            </a:r>
            <a:r>
              <a:rPr lang="pl-PL" dirty="0">
                <a:solidFill>
                  <a:srgbClr val="000000"/>
                </a:solidFill>
                <a:latin typeface="Corpid C1 Regular"/>
              </a:rPr>
              <a:t>problemy w relacjach rówieśniczych.</a:t>
            </a:r>
            <a:endParaRPr lang="pl-PL" dirty="0"/>
          </a:p>
        </p:txBody>
      </p:sp>
    </p:spTree>
    <p:extLst>
      <p:ext uri="{BB962C8B-B14F-4D97-AF65-F5344CB8AC3E}">
        <p14:creationId xmlns:p14="http://schemas.microsoft.com/office/powerpoint/2010/main" val="249196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1B22E8B-14C7-406C-A807-215D358F4B07}"/>
              </a:ext>
            </a:extLst>
          </p:cNvPr>
          <p:cNvSpPr/>
          <p:nvPr/>
        </p:nvSpPr>
        <p:spPr>
          <a:xfrm>
            <a:off x="880844" y="2828836"/>
            <a:ext cx="10301680" cy="1754326"/>
          </a:xfrm>
          <a:prstGeom prst="rect">
            <a:avLst/>
          </a:prstGeom>
        </p:spPr>
        <p:txBody>
          <a:bodyPr wrap="square">
            <a:spAutoFit/>
          </a:bodyPr>
          <a:lstStyle/>
          <a:p>
            <a:r>
              <a:rPr lang="pl-PL" dirty="0">
                <a:solidFill>
                  <a:srgbClr val="000000"/>
                </a:solidFill>
                <a:latin typeface="Arial" panose="020B0604020202020204" pitchFamily="34" charset="0"/>
                <a:cs typeface="Arial" panose="020B0604020202020204" pitchFamily="34" charset="0"/>
              </a:rPr>
              <a:t>Wymienionym objawom mogą towarzyszyć również objawy somatyczne, które trudne są do zaobserwowania przez osoby obce. Jednakże warto wiedzieć, że jednoznacznymi objawami wykorzystywania </a:t>
            </a:r>
            <a:r>
              <a:rPr lang="pl-PL" dirty="0">
                <a:latin typeface="Arial" panose="020B0604020202020204" pitchFamily="34" charset="0"/>
                <a:cs typeface="Arial" panose="020B0604020202020204" pitchFamily="34" charset="0"/>
              </a:rPr>
              <a:t>seksualnego są: choroba weneryczna, ciąża i obecność plemników w pochwie bądź odbycie dziecka. Ponadto u dziecka wykorzystywanego seksualnie mogą występować inne objawy somatyczne, takie jak np. upławy, zaczerwienienia i otarcia okolic genitalnych, krwawienie z pochwy.</a:t>
            </a:r>
          </a:p>
        </p:txBody>
      </p:sp>
    </p:spTree>
    <p:extLst>
      <p:ext uri="{BB962C8B-B14F-4D97-AF65-F5344CB8AC3E}">
        <p14:creationId xmlns:p14="http://schemas.microsoft.com/office/powerpoint/2010/main" val="2812368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6CD3E10-4371-471F-9B1C-A9B992F99510}"/>
              </a:ext>
            </a:extLst>
          </p:cNvPr>
          <p:cNvSpPr/>
          <p:nvPr/>
        </p:nvSpPr>
        <p:spPr>
          <a:xfrm>
            <a:off x="822120" y="2084129"/>
            <a:ext cx="10083567" cy="2277547"/>
          </a:xfrm>
          <a:prstGeom prst="rect">
            <a:avLst/>
          </a:prstGeom>
        </p:spPr>
        <p:txBody>
          <a:bodyPr wrap="square">
            <a:spAutoFit/>
          </a:bodyPr>
          <a:lstStyle/>
          <a:p>
            <a:pPr algn="just"/>
            <a:r>
              <a:rPr lang="pl-PL" sz="1600" b="1" dirty="0">
                <a:solidFill>
                  <a:srgbClr val="000000"/>
                </a:solidFill>
                <a:latin typeface="Melior LT Pro"/>
              </a:rPr>
              <a:t>Osoba rozmawiająca z dzieckiem </a:t>
            </a:r>
            <a:endParaRPr lang="pl-PL" sz="1600" dirty="0">
              <a:solidFill>
                <a:srgbClr val="000000"/>
              </a:solidFill>
              <a:latin typeface="Melior LT Pro"/>
            </a:endParaRPr>
          </a:p>
          <a:p>
            <a:pPr algn="just"/>
            <a:r>
              <a:rPr lang="pl-PL" dirty="0">
                <a:solidFill>
                  <a:srgbClr val="000000"/>
                </a:solidFill>
                <a:latin typeface="Corpid C1 Regular"/>
              </a:rPr>
              <a:t>Przygotowując się do rozmowy z dzieckiem należy pamiętać o kilku podstawowych komunikatach, które powinno dziecko w jej trakcie usłyszeć:</a:t>
            </a:r>
          </a:p>
          <a:p>
            <a:r>
              <a:rPr lang="pl-PL" dirty="0">
                <a:solidFill>
                  <a:srgbClr val="000000"/>
                </a:solidFill>
                <a:latin typeface="Wingdings" panose="05000000000000000000" pitchFamily="2" charset="2"/>
              </a:rPr>
              <a:t> </a:t>
            </a:r>
            <a:r>
              <a:rPr lang="pl-PL" dirty="0">
                <a:solidFill>
                  <a:srgbClr val="000000"/>
                </a:solidFill>
                <a:latin typeface="Corpid C1 Regular"/>
              </a:rPr>
              <a:t>nie jest winne temu, co się stało,</a:t>
            </a:r>
          </a:p>
          <a:p>
            <a:r>
              <a:rPr lang="pl-PL" dirty="0">
                <a:solidFill>
                  <a:srgbClr val="000000"/>
                </a:solidFill>
                <a:latin typeface="Wingdings" panose="05000000000000000000" pitchFamily="2" charset="2"/>
              </a:rPr>
              <a:t> </a:t>
            </a:r>
            <a:r>
              <a:rPr lang="pl-PL" dirty="0">
                <a:solidFill>
                  <a:srgbClr val="000000"/>
                </a:solidFill>
                <a:latin typeface="Corpid C1 Regular"/>
              </a:rPr>
              <a:t>jeżeli nie powiedziało o tym, co mu się przydarzyło od razu, to również nie ponosi za to winy,</a:t>
            </a:r>
          </a:p>
          <a:p>
            <a:r>
              <a:rPr lang="pl-PL" dirty="0">
                <a:solidFill>
                  <a:srgbClr val="000000"/>
                </a:solidFill>
                <a:latin typeface="Wingdings" panose="05000000000000000000" pitchFamily="2" charset="2"/>
              </a:rPr>
              <a:t> </a:t>
            </a:r>
            <a:r>
              <a:rPr lang="pl-PL" dirty="0">
                <a:solidFill>
                  <a:srgbClr val="000000"/>
                </a:solidFill>
                <a:latin typeface="Corpid C1 Regular"/>
              </a:rPr>
              <a:t>to samo spotyka wiele dzieci i nie jest ono jedynym dzieckiem, które ma taki problem,</a:t>
            </a:r>
          </a:p>
          <a:p>
            <a:r>
              <a:rPr lang="pl-PL" dirty="0">
                <a:solidFill>
                  <a:srgbClr val="000000"/>
                </a:solidFill>
                <a:latin typeface="Wingdings" panose="05000000000000000000" pitchFamily="2" charset="2"/>
              </a:rPr>
              <a:t> </a:t>
            </a:r>
            <a:r>
              <a:rPr lang="pl-PL" dirty="0">
                <a:solidFill>
                  <a:srgbClr val="000000"/>
                </a:solidFill>
                <a:latin typeface="Corpid C1 Regular"/>
              </a:rPr>
              <a:t>pomożesz mu w tej sytuacji,</a:t>
            </a:r>
          </a:p>
          <a:p>
            <a:r>
              <a:rPr lang="pl-PL" dirty="0">
                <a:solidFill>
                  <a:srgbClr val="000000"/>
                </a:solidFill>
                <a:latin typeface="Wingdings" panose="05000000000000000000" pitchFamily="2" charset="2"/>
              </a:rPr>
              <a:t> </a:t>
            </a:r>
            <a:r>
              <a:rPr lang="pl-PL" dirty="0">
                <a:solidFill>
                  <a:srgbClr val="000000"/>
                </a:solidFill>
                <a:latin typeface="Corpid C1 Regular"/>
              </a:rPr>
              <a:t>bardzo dobrze, iż komukolwiek o tym powiedziało. </a:t>
            </a:r>
            <a:endParaRPr lang="pl-PL" dirty="0"/>
          </a:p>
        </p:txBody>
      </p:sp>
    </p:spTree>
    <p:extLst>
      <p:ext uri="{BB962C8B-B14F-4D97-AF65-F5344CB8AC3E}">
        <p14:creationId xmlns:p14="http://schemas.microsoft.com/office/powerpoint/2010/main" val="2581920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85E007E3-9CD2-4157-AFEA-AAF980CCDB8C}"/>
              </a:ext>
            </a:extLst>
          </p:cNvPr>
          <p:cNvSpPr/>
          <p:nvPr/>
        </p:nvSpPr>
        <p:spPr>
          <a:xfrm>
            <a:off x="1468073" y="3021196"/>
            <a:ext cx="7675927" cy="538609"/>
          </a:xfrm>
          <a:prstGeom prst="rect">
            <a:avLst/>
          </a:prstGeom>
        </p:spPr>
        <p:txBody>
          <a:bodyPr wrap="square">
            <a:spAutoFit/>
          </a:bodyPr>
          <a:lstStyle/>
          <a:p>
            <a:r>
              <a:rPr lang="pl-PL" sz="1100" dirty="0">
                <a:solidFill>
                  <a:srgbClr val="000000"/>
                </a:solidFill>
                <a:latin typeface="Corpid C1 Bold"/>
              </a:rPr>
              <a:t>BARDZO WAŻNE!</a:t>
            </a:r>
          </a:p>
          <a:p>
            <a:r>
              <a:rPr lang="pl-PL" dirty="0">
                <a:solidFill>
                  <a:srgbClr val="000000"/>
                </a:solidFill>
                <a:latin typeface="Corpid C1 Regular"/>
              </a:rPr>
              <a:t>Nigdy nie obiecuj dziecku, że zachowasz tę rozmowę w tajemnicy.</a:t>
            </a:r>
            <a:endParaRPr lang="pl-PL" dirty="0"/>
          </a:p>
        </p:txBody>
      </p:sp>
    </p:spTree>
    <p:extLst>
      <p:ext uri="{BB962C8B-B14F-4D97-AF65-F5344CB8AC3E}">
        <p14:creationId xmlns:p14="http://schemas.microsoft.com/office/powerpoint/2010/main" val="8037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D68B337-49FF-4EB1-B79B-0709D0820656}"/>
              </a:ext>
            </a:extLst>
          </p:cNvPr>
          <p:cNvSpPr/>
          <p:nvPr/>
        </p:nvSpPr>
        <p:spPr>
          <a:xfrm>
            <a:off x="1283515" y="2382560"/>
            <a:ext cx="9546671" cy="1815882"/>
          </a:xfrm>
          <a:prstGeom prst="rect">
            <a:avLst/>
          </a:prstGeom>
        </p:spPr>
        <p:txBody>
          <a:bodyPr wrap="square">
            <a:spAutoFit/>
          </a:bodyPr>
          <a:lstStyle/>
          <a:p>
            <a:r>
              <a:rPr lang="pl-PL" sz="1100" dirty="0">
                <a:solidFill>
                  <a:srgbClr val="000000"/>
                </a:solidFill>
                <a:latin typeface="Corpid C1 Bold"/>
              </a:rPr>
              <a:t>Art. 304 § 1 Kodeksu postępowania karnego</a:t>
            </a:r>
          </a:p>
          <a:p>
            <a:r>
              <a:rPr lang="pl-PL" dirty="0">
                <a:solidFill>
                  <a:srgbClr val="000000"/>
                </a:solidFill>
                <a:latin typeface="Corpid C1 Regular"/>
              </a:rPr>
              <a:t>Każdy dowiedziawszy się o popełnieniu przestępstwa ściganego z urzędu ma społeczny obowiązek zawiadomić o tym prokuratora lub policję.</a:t>
            </a:r>
          </a:p>
          <a:p>
            <a:endParaRPr lang="pl-PL" dirty="0">
              <a:solidFill>
                <a:srgbClr val="000000"/>
              </a:solidFill>
              <a:latin typeface="Corpid C1 Regular"/>
            </a:endParaRPr>
          </a:p>
          <a:p>
            <a:r>
              <a:rPr lang="pl-PL" sz="1100" dirty="0">
                <a:solidFill>
                  <a:srgbClr val="000000"/>
                </a:solidFill>
                <a:latin typeface="Corpid C1 Bold"/>
              </a:rPr>
              <a:t>Art. 572 § 1 Kodeksu postępowania cywilnego</a:t>
            </a:r>
          </a:p>
          <a:p>
            <a:r>
              <a:rPr lang="pl-PL" dirty="0">
                <a:solidFill>
                  <a:srgbClr val="000000"/>
                </a:solidFill>
                <a:latin typeface="Corpid C1 Regular"/>
              </a:rPr>
              <a:t>Każdy, komu znane jest zdarzenie uzasadniające wszczęcie postępowania z urzędu, zobowiązany jest zawiadomić o nim sąd opiekuńczy</a:t>
            </a:r>
            <a:endParaRPr lang="pl-PL" dirty="0"/>
          </a:p>
        </p:txBody>
      </p:sp>
    </p:spTree>
    <p:extLst>
      <p:ext uri="{BB962C8B-B14F-4D97-AF65-F5344CB8AC3E}">
        <p14:creationId xmlns:p14="http://schemas.microsoft.com/office/powerpoint/2010/main" val="1441856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86A8BCA5-E1F3-4602-8EE0-D21275FD4114}"/>
              </a:ext>
            </a:extLst>
          </p:cNvPr>
          <p:cNvSpPr/>
          <p:nvPr/>
        </p:nvSpPr>
        <p:spPr>
          <a:xfrm>
            <a:off x="1392572" y="2828836"/>
            <a:ext cx="7751428" cy="1200329"/>
          </a:xfrm>
          <a:prstGeom prst="rect">
            <a:avLst/>
          </a:prstGeom>
        </p:spPr>
        <p:txBody>
          <a:bodyPr wrap="square">
            <a:spAutoFit/>
          </a:bodyPr>
          <a:lstStyle/>
          <a:p>
            <a:r>
              <a:rPr lang="pl-PL" dirty="0">
                <a:solidFill>
                  <a:srgbClr val="000000"/>
                </a:solidFill>
                <a:latin typeface="Corpid C1 Regular"/>
              </a:rPr>
              <a:t>W sprawie o przestępstwo popełnione na szkodę dziecka prokurator w postępowaniu przygotowawczym zawiadamia sąd rodzinny, który zbada sytuację rodzinną dziecka i podejmie decyzje dotyczące władzy rodzicielskiej i opieki nad dzieckiem.</a:t>
            </a:r>
            <a:endParaRPr lang="pl-PL" dirty="0"/>
          </a:p>
        </p:txBody>
      </p:sp>
    </p:spTree>
    <p:extLst>
      <p:ext uri="{BB962C8B-B14F-4D97-AF65-F5344CB8AC3E}">
        <p14:creationId xmlns:p14="http://schemas.microsoft.com/office/powerpoint/2010/main" val="260157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AD7348DE-D3CF-497B-8A92-2C0ED39440BF}"/>
              </a:ext>
            </a:extLst>
          </p:cNvPr>
          <p:cNvSpPr/>
          <p:nvPr/>
        </p:nvSpPr>
        <p:spPr>
          <a:xfrm>
            <a:off x="690692" y="2055336"/>
            <a:ext cx="10634445" cy="2985433"/>
          </a:xfrm>
          <a:prstGeom prst="rect">
            <a:avLst/>
          </a:prstGeom>
        </p:spPr>
        <p:txBody>
          <a:bodyPr wrap="square">
            <a:spAutoFit/>
          </a:bodyPr>
          <a:lstStyle/>
          <a:p>
            <a:pPr algn="just"/>
            <a:r>
              <a:rPr lang="pl-PL" sz="4400" b="1" dirty="0">
                <a:solidFill>
                  <a:srgbClr val="000000"/>
                </a:solidFill>
                <a:latin typeface="Melior LT Pro"/>
              </a:rPr>
              <a:t>Powiadomienie prokuratury </a:t>
            </a:r>
            <a:endParaRPr lang="pl-PL" sz="4400" dirty="0">
              <a:solidFill>
                <a:srgbClr val="000000"/>
              </a:solidFill>
              <a:latin typeface="Melior LT Pro"/>
            </a:endParaRPr>
          </a:p>
          <a:p>
            <a:r>
              <a:rPr lang="pl-PL" dirty="0">
                <a:solidFill>
                  <a:srgbClr val="000000"/>
                </a:solidFill>
                <a:latin typeface="Arial" panose="020B0604020202020204" pitchFamily="34" charset="0"/>
                <a:cs typeface="Arial" panose="020B0604020202020204" pitchFamily="34" charset="0"/>
              </a:rPr>
              <a:t>Zawiadomienie o podejrzeniu popełnienia przestępstwa wykorzystania seksualnego dziecka należy złożyć w prokuraturze rejonowej w tej dzielnicy bądź </a:t>
            </a:r>
            <a:r>
              <a:rPr lang="pl-PL" dirty="0">
                <a:latin typeface="Arial" panose="020B0604020202020204" pitchFamily="34" charset="0"/>
                <a:cs typeface="Arial" panose="020B0604020202020204" pitchFamily="34" charset="0"/>
              </a:rPr>
              <a:t>miejscowości, w której popełniono przestępstwo, lub w najbliższej komendzie policji w formie pisemnej lub w formie ustnej, spisanej do protokołu przez funkcjonariusza policji. Do zawiadomienia o podejrzeniu popełnienia przestępstwa wystarczy tzw. wiarygodna wiadomość, a nie pewność popełnienia przestępstwa. To organy wymiaru sprawiedliwości mają za zadanie zebrać dowody i ustalić, czy przestępstwo zaistniało czy nie. </a:t>
            </a:r>
          </a:p>
          <a:p>
            <a:r>
              <a:rPr lang="pl-PL" dirty="0">
                <a:latin typeface="Arial" panose="020B0604020202020204" pitchFamily="34" charset="0"/>
                <a:cs typeface="Arial" panose="020B0604020202020204" pitchFamily="34" charset="0"/>
              </a:rPr>
              <a:t>Prokuratura, uznając zarzut naruszenia przepisów prawa karnego i prawa o wykroczeniach chroniących dobro dziecka.</a:t>
            </a:r>
          </a:p>
        </p:txBody>
      </p:sp>
    </p:spTree>
    <p:extLst>
      <p:ext uri="{BB962C8B-B14F-4D97-AF65-F5344CB8AC3E}">
        <p14:creationId xmlns:p14="http://schemas.microsoft.com/office/powerpoint/2010/main" val="22909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1E651DD-E742-4A7D-A250-88444ADA2082}"/>
              </a:ext>
            </a:extLst>
          </p:cNvPr>
          <p:cNvSpPr/>
          <p:nvPr/>
        </p:nvSpPr>
        <p:spPr>
          <a:xfrm>
            <a:off x="687896" y="2240687"/>
            <a:ext cx="9966121" cy="2831544"/>
          </a:xfrm>
          <a:prstGeom prst="rect">
            <a:avLst/>
          </a:prstGeom>
        </p:spPr>
        <p:txBody>
          <a:bodyPr wrap="square">
            <a:spAutoFit/>
          </a:bodyPr>
          <a:lstStyle/>
          <a:p>
            <a:r>
              <a:rPr lang="pl-PL" sz="4400" b="1" dirty="0">
                <a:solidFill>
                  <a:srgbClr val="000000"/>
                </a:solidFill>
                <a:latin typeface="Melior LT Pro"/>
              </a:rPr>
              <a:t>Izolacja dziecka od sprawcy wykorzystania seksualnego </a:t>
            </a:r>
            <a:endParaRPr lang="pl-PL" sz="4400" dirty="0">
              <a:solidFill>
                <a:srgbClr val="000000"/>
              </a:solidFill>
              <a:latin typeface="Melior LT Pro"/>
            </a:endParaRPr>
          </a:p>
          <a:p>
            <a:pPr algn="just"/>
            <a:r>
              <a:rPr lang="pl-PL" dirty="0">
                <a:solidFill>
                  <a:srgbClr val="000000"/>
                </a:solidFill>
                <a:latin typeface="Corpid C1 Regular"/>
              </a:rPr>
              <a:t>Ochrona dziecka przed sprawcą wykorzystywania seksualnego jest konieczna zwłaszcza wtedy, gdy zamieszkuje ono razem ze sprawcą przestępstwa pod jednym dachem. </a:t>
            </a:r>
          </a:p>
          <a:p>
            <a:pPr algn="just"/>
            <a:r>
              <a:rPr lang="pl-PL" dirty="0">
                <a:solidFill>
                  <a:srgbClr val="000000"/>
                </a:solidFill>
                <a:latin typeface="Corpid C1 Regular"/>
              </a:rPr>
              <a:t>Policja ma prawo zatrzymać osobę podejrzaną, jeżeli można przypuszczać, że popełniła przestępstwo, a zachodzi obawa ucieczki lub ukrycia się tej osoby albo zatarcia śladów przestępstwa.</a:t>
            </a:r>
          </a:p>
          <a:p>
            <a:pPr algn="just"/>
            <a:r>
              <a:rPr lang="pl-PL" dirty="0">
                <a:solidFill>
                  <a:srgbClr val="000000"/>
                </a:solidFill>
                <a:latin typeface="Corpid C1 Regular"/>
              </a:rPr>
              <a:t> </a:t>
            </a:r>
            <a:endParaRPr lang="pl-PL" dirty="0"/>
          </a:p>
        </p:txBody>
      </p:sp>
    </p:spTree>
    <p:extLst>
      <p:ext uri="{BB962C8B-B14F-4D97-AF65-F5344CB8AC3E}">
        <p14:creationId xmlns:p14="http://schemas.microsoft.com/office/powerpoint/2010/main" val="3148635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218FE72-76A7-4A34-8D1F-1C7BB685AFA6}"/>
              </a:ext>
            </a:extLst>
          </p:cNvPr>
          <p:cNvSpPr/>
          <p:nvPr/>
        </p:nvSpPr>
        <p:spPr>
          <a:xfrm>
            <a:off x="872455" y="2265962"/>
            <a:ext cx="9605394" cy="2585323"/>
          </a:xfrm>
          <a:prstGeom prst="rect">
            <a:avLst/>
          </a:prstGeom>
        </p:spPr>
        <p:txBody>
          <a:bodyPr wrap="square">
            <a:spAutoFit/>
          </a:bodyPr>
          <a:lstStyle/>
          <a:p>
            <a:pPr algn="just"/>
            <a:r>
              <a:rPr lang="pl-PL" dirty="0">
                <a:solidFill>
                  <a:srgbClr val="000000"/>
                </a:solidFill>
                <a:latin typeface="Corpid C1 Regular"/>
              </a:rPr>
              <a:t> w sytuacji gdy istnieje podejrzenie, że dziecko jest krzywdzone seksualnie w najbliższej rodzinie i nikt nie chroni go w odpowiedni sposób, powinno się zawiadomić o tym sąd rodzinny. Do sądu będzie należeć ocena sytuacji i podjęcie prawnych decyzji zapewniających dziecku bezpieczeństwo.</a:t>
            </a:r>
          </a:p>
          <a:p>
            <a:pPr algn="just"/>
            <a:r>
              <a:rPr lang="pl-PL" dirty="0">
                <a:solidFill>
                  <a:srgbClr val="000000"/>
                </a:solidFill>
                <a:latin typeface="Wingdings" panose="05000000000000000000" pitchFamily="2" charset="2"/>
              </a:rPr>
              <a:t> </a:t>
            </a:r>
            <a:r>
              <a:rPr lang="pl-PL" dirty="0">
                <a:solidFill>
                  <a:srgbClr val="000000"/>
                </a:solidFill>
                <a:latin typeface="Corpid C1 Regular"/>
              </a:rPr>
              <a:t>W sytuacjach nagłych i drastycznych, gdy zagrożenie dziecka jest realne bądź odmawia ono powrotu do domu z obawy przed opiekunami, można umieścić je w </a:t>
            </a:r>
            <a:r>
              <a:rPr lang="pl-PL" dirty="0">
                <a:solidFill>
                  <a:srgbClr val="000000"/>
                </a:solidFill>
                <a:latin typeface="Corpid C1 Bold"/>
              </a:rPr>
              <a:t>pogotowiu opiekuńczym</a:t>
            </a:r>
            <a:r>
              <a:rPr lang="pl-PL" dirty="0">
                <a:solidFill>
                  <a:srgbClr val="000000"/>
                </a:solidFill>
                <a:latin typeface="Corpid C1 Regular"/>
              </a:rPr>
              <a:t>. Pogotowie opiekuńcze jest jedyną instytucją mająca prawo zatrzymać dziecko bez zgody rodziców i bez postanowienia sądu. Jeżeli nie wiadoma gdzie znajduje się pogotowie opiekuńcze lub odmawia ono przyjęcia dziecka (to się niestety może zdarzyć) należy odprowadzić dziecko do najbliższego komisariatu policji.</a:t>
            </a:r>
            <a:endParaRPr lang="pl-PL" dirty="0"/>
          </a:p>
        </p:txBody>
      </p:sp>
    </p:spTree>
    <p:extLst>
      <p:ext uri="{BB962C8B-B14F-4D97-AF65-F5344CB8AC3E}">
        <p14:creationId xmlns:p14="http://schemas.microsoft.com/office/powerpoint/2010/main" val="15972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AA016CB-4437-46D2-A241-AB9A0653DB43}"/>
              </a:ext>
            </a:extLst>
          </p:cNvPr>
          <p:cNvSpPr/>
          <p:nvPr/>
        </p:nvSpPr>
        <p:spPr>
          <a:xfrm>
            <a:off x="1459684" y="2429467"/>
            <a:ext cx="8699383" cy="1477328"/>
          </a:xfrm>
          <a:prstGeom prst="rect">
            <a:avLst/>
          </a:prstGeom>
        </p:spPr>
        <p:txBody>
          <a:bodyPr wrap="square">
            <a:spAutoFit/>
          </a:bodyPr>
          <a:lstStyle/>
          <a:p>
            <a:r>
              <a:rPr lang="pl-PL" dirty="0">
                <a:latin typeface="MSTT31692d4307O165060I00"/>
              </a:rPr>
              <a:t>Child abuse </a:t>
            </a:r>
            <a:r>
              <a:rPr lang="pl-PL" dirty="0">
                <a:latin typeface="MSTT31d7fd02bbO16806000"/>
              </a:rPr>
              <a:t>– krzywdzenie dziecka, jest nowym terminem dla problemu istniejącego od tysięcy lat. Przemoc seksualna , definiowana przez WHO jako nadużywanie dzieci w celu uzyskania przyjemności seksualnej przez osoby od nich starsze lub dorosłe, jest, obok</a:t>
            </a:r>
          </a:p>
          <a:p>
            <a:r>
              <a:rPr lang="pl-PL" dirty="0">
                <a:latin typeface="MSTT31d7fd02bbO16806000"/>
              </a:rPr>
              <a:t>przemocy fizycznej, emocjonalnej i zaniedbywania, najcięższym w skutkach</a:t>
            </a:r>
          </a:p>
          <a:p>
            <a:r>
              <a:rPr lang="pl-PL" dirty="0">
                <a:latin typeface="MSTT31d7fd02bbO16806000"/>
              </a:rPr>
              <a:t>wymiarem krzywdzenia dziecka.</a:t>
            </a:r>
          </a:p>
        </p:txBody>
      </p:sp>
    </p:spTree>
    <p:extLst>
      <p:ext uri="{BB962C8B-B14F-4D97-AF65-F5344CB8AC3E}">
        <p14:creationId xmlns:p14="http://schemas.microsoft.com/office/powerpoint/2010/main" val="1470901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4E4222-E5F5-469F-8B21-93FFB35E4FE9}"/>
              </a:ext>
            </a:extLst>
          </p:cNvPr>
          <p:cNvSpPr>
            <a:spLocks noGrp="1"/>
          </p:cNvSpPr>
          <p:nvPr>
            <p:ph type="ctrTitle"/>
          </p:nvPr>
        </p:nvSpPr>
        <p:spPr/>
        <p:txBody>
          <a:bodyPr/>
          <a:lstStyle/>
          <a:p>
            <a:r>
              <a:rPr lang="pl-PL" sz="2400" dirty="0">
                <a:latin typeface="MSTT31d7fd02bbO16806000"/>
              </a:rPr>
              <a:t>Pomoc medyczna ofiarom przemocy seksualnej, szczególnie dzieciom,</a:t>
            </a:r>
            <a:br>
              <a:rPr lang="pl-PL" sz="2400" dirty="0">
                <a:latin typeface="MSTT31d7fd02bbO16806000"/>
              </a:rPr>
            </a:br>
            <a:r>
              <a:rPr lang="pl-PL" sz="2400" dirty="0">
                <a:latin typeface="MSTT31d7fd02bbO16806000"/>
              </a:rPr>
              <a:t>obejmuje nie tylko poprawne zaopatrzenie obrażeń, lecz także wszystkie inne czynności, które towarzyszą wykonywaniu zabiegów, a mają na celu zmniejszenie urazu psychicznego, spowodowanego wykorzystaniem seksualnym. Dla lekarzy różnych specjalności, także ginekologów, badanie dziecka wykorzystywanego seksualnie stanowi</a:t>
            </a:r>
            <a:br>
              <a:rPr lang="pl-PL" sz="2400" dirty="0">
                <a:latin typeface="MSTT31d7fd02bbO16806000"/>
              </a:rPr>
            </a:br>
            <a:r>
              <a:rPr lang="pl-PL" sz="2400" dirty="0">
                <a:latin typeface="MSTT31d7fd02bbO16806000"/>
              </a:rPr>
              <a:t>duży problem diagnostyczny, psychologiczny, prawny, a nawet</a:t>
            </a:r>
            <a:br>
              <a:rPr lang="pl-PL" sz="2400" dirty="0">
                <a:latin typeface="MSTT31d7fd02bbO16806000"/>
              </a:rPr>
            </a:br>
            <a:r>
              <a:rPr lang="pl-PL" sz="2400" dirty="0">
                <a:latin typeface="MSTT31d7fd02bbO16806000"/>
              </a:rPr>
              <a:t>moralny.</a:t>
            </a:r>
            <a:endParaRPr lang="pl-PL" sz="2400" dirty="0"/>
          </a:p>
        </p:txBody>
      </p:sp>
    </p:spTree>
    <p:extLst>
      <p:ext uri="{BB962C8B-B14F-4D97-AF65-F5344CB8AC3E}">
        <p14:creationId xmlns:p14="http://schemas.microsoft.com/office/powerpoint/2010/main" val="2864649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47F2D91F-E2F6-4EF8-8DEC-F54164575178}"/>
              </a:ext>
            </a:extLst>
          </p:cNvPr>
          <p:cNvSpPr>
            <a:spLocks noGrp="1"/>
          </p:cNvSpPr>
          <p:nvPr>
            <p:ph type="subTitle" idx="1"/>
          </p:nvPr>
        </p:nvSpPr>
        <p:spPr>
          <a:xfrm>
            <a:off x="1683171" y="1631508"/>
            <a:ext cx="10111750" cy="4299509"/>
          </a:xfrm>
        </p:spPr>
        <p:txBody>
          <a:bodyPr>
            <a:noAutofit/>
          </a:bodyPr>
          <a:lstStyle/>
          <a:p>
            <a:r>
              <a:rPr lang="pl-PL" sz="2000" dirty="0">
                <a:solidFill>
                  <a:srgbClr val="FFFF00"/>
                </a:solidFill>
              </a:rPr>
              <a:t>Objawy somatyczne wykorzystywania seksualnego dziecka</a:t>
            </a:r>
          </a:p>
          <a:p>
            <a:r>
              <a:rPr lang="pl-PL" sz="2000" dirty="0">
                <a:solidFill>
                  <a:schemeClr val="bg1"/>
                </a:solidFill>
              </a:rPr>
              <a:t> Ostre (wymagana szybka interwencja medyczna):</a:t>
            </a:r>
          </a:p>
          <a:p>
            <a:r>
              <a:rPr lang="pl-PL" sz="2000" dirty="0">
                <a:solidFill>
                  <a:schemeClr val="bg1"/>
                </a:solidFill>
              </a:rPr>
              <a:t>1. Urazy zewnętrznych i wewnętrznych narządów płciowych:</a:t>
            </a:r>
          </a:p>
          <a:p>
            <a:r>
              <a:rPr lang="pl-PL" sz="2000" dirty="0">
                <a:solidFill>
                  <a:schemeClr val="bg1"/>
                </a:solidFill>
              </a:rPr>
              <a:t>– okolic sromu, krocza: pęknięcie krocza w linii odśrodkowej, mogące rozciągać się od Śluzówki pochwy do Śluzówki odbytnicy (przedsionek pochwy i odbytnica jako jedna jama pourazowa),</a:t>
            </a:r>
          </a:p>
          <a:p>
            <a:r>
              <a:rPr lang="pl-PL" sz="2000" dirty="0">
                <a:solidFill>
                  <a:schemeClr val="bg1"/>
                </a:solidFill>
              </a:rPr>
              <a:t>– krwiaki w obrębie błony dziewiczej (wykonane palcem są mniejsze),</a:t>
            </a:r>
          </a:p>
          <a:p>
            <a:r>
              <a:rPr lang="pl-PL" sz="2000" dirty="0">
                <a:solidFill>
                  <a:schemeClr val="bg1"/>
                </a:solidFill>
              </a:rPr>
              <a:t>– obrażenia okolicy odbytu:  zasinienia, pęknięcia odbytu sięgające otaczającej skóry;</a:t>
            </a:r>
          </a:p>
        </p:txBody>
      </p:sp>
    </p:spTree>
    <p:extLst>
      <p:ext uri="{BB962C8B-B14F-4D97-AF65-F5344CB8AC3E}">
        <p14:creationId xmlns:p14="http://schemas.microsoft.com/office/powerpoint/2010/main" val="321339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9F2721A-C851-4C47-B27D-D7AE6FDEF413}"/>
              </a:ext>
            </a:extLst>
          </p:cNvPr>
          <p:cNvSpPr/>
          <p:nvPr/>
        </p:nvSpPr>
        <p:spPr>
          <a:xfrm>
            <a:off x="1023457" y="1305342"/>
            <a:ext cx="9815119" cy="3970318"/>
          </a:xfrm>
          <a:prstGeom prst="rect">
            <a:avLst/>
          </a:prstGeom>
        </p:spPr>
        <p:txBody>
          <a:bodyPr wrap="square">
            <a:spAutoFit/>
          </a:bodyPr>
          <a:lstStyle/>
          <a:p>
            <a:r>
              <a:rPr lang="pl-PL" dirty="0"/>
              <a:t>Polsce, wg Komitetu Ochrony Praw Dziecka, co piąta dziewczynka (ok. 20 proc.) i co piętnasty chłopiec (ok. 6 proc.) poniżej 15. roku życia przeżywają jakąś formę nadużycia seksualnego.</a:t>
            </a:r>
          </a:p>
          <a:p>
            <a:r>
              <a:rPr lang="pl-PL" dirty="0"/>
              <a:t>Istnieją następujące typy przemocy seksualnej wobec dzieci:</a:t>
            </a:r>
          </a:p>
          <a:p>
            <a:r>
              <a:rPr lang="pl-PL" dirty="0"/>
              <a:t>1</a:t>
            </a:r>
            <a:r>
              <a:rPr lang="pl-PL" b="1" dirty="0"/>
              <a:t>. Bez kontaktu fizycznego</a:t>
            </a:r>
            <a:r>
              <a:rPr lang="pl-PL" dirty="0"/>
              <a:t>:</a:t>
            </a:r>
          </a:p>
          <a:p>
            <a:r>
              <a:rPr lang="pl-PL" dirty="0"/>
              <a:t>– rozmowy o treści pornograficznej,</a:t>
            </a:r>
          </a:p>
          <a:p>
            <a:r>
              <a:rPr lang="pl-PL" dirty="0"/>
              <a:t>– ekspozycja anatomii i czynności seksualnych,</a:t>
            </a:r>
          </a:p>
          <a:p>
            <a:r>
              <a:rPr lang="pl-PL" dirty="0"/>
              <a:t>– oglądactwo;</a:t>
            </a:r>
          </a:p>
          <a:p>
            <a:r>
              <a:rPr lang="pl-PL" dirty="0"/>
              <a:t>2. </a:t>
            </a:r>
            <a:r>
              <a:rPr lang="pl-PL" b="1" dirty="0"/>
              <a:t>Pobudzanie intymnych części ciała;</a:t>
            </a:r>
          </a:p>
          <a:p>
            <a:r>
              <a:rPr lang="pl-PL" dirty="0"/>
              <a:t>3. kontakty oralno-genitalne;</a:t>
            </a:r>
          </a:p>
          <a:p>
            <a:r>
              <a:rPr lang="pl-PL" dirty="0"/>
              <a:t>4. Stosunki udowe;</a:t>
            </a:r>
          </a:p>
          <a:p>
            <a:r>
              <a:rPr lang="pl-PL" dirty="0"/>
              <a:t>5. </a:t>
            </a:r>
            <a:r>
              <a:rPr lang="pl-PL" b="1" dirty="0"/>
              <a:t>Pełna penetracja seksualna (w tym gwałt)</a:t>
            </a:r>
          </a:p>
          <a:p>
            <a:r>
              <a:rPr lang="pl-PL" dirty="0"/>
              <a:t>6. Seksualne wyzyskiwanie dzieci dla pornografii i prostytucji;</a:t>
            </a:r>
          </a:p>
          <a:p>
            <a:r>
              <a:rPr lang="pl-PL" dirty="0"/>
              <a:t>7. Dewiacje typu koprofagia, urolagnia.</a:t>
            </a:r>
          </a:p>
        </p:txBody>
      </p:sp>
    </p:spTree>
    <p:extLst>
      <p:ext uri="{BB962C8B-B14F-4D97-AF65-F5344CB8AC3E}">
        <p14:creationId xmlns:p14="http://schemas.microsoft.com/office/powerpoint/2010/main" val="57216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2B859CA-649D-4376-977E-86830B3D0C31}"/>
              </a:ext>
            </a:extLst>
          </p:cNvPr>
          <p:cNvSpPr/>
          <p:nvPr/>
        </p:nvSpPr>
        <p:spPr>
          <a:xfrm>
            <a:off x="964734" y="2568291"/>
            <a:ext cx="9924176" cy="1200329"/>
          </a:xfrm>
          <a:prstGeom prst="rect">
            <a:avLst/>
          </a:prstGeom>
        </p:spPr>
        <p:txBody>
          <a:bodyPr wrap="square">
            <a:spAutoFit/>
          </a:bodyPr>
          <a:lstStyle/>
          <a:p>
            <a:r>
              <a:rPr lang="pl-PL" dirty="0">
                <a:latin typeface="MSTT31d7fd02bbO16806000"/>
              </a:rPr>
              <a:t>Zważywszy na fakt, że skutki wykorzystania seksualnego dziecka to oprócz możliwego urazu fizycznego</a:t>
            </a:r>
          </a:p>
          <a:p>
            <a:r>
              <a:rPr lang="pl-PL" dirty="0">
                <a:latin typeface="MSTT31d7fd02bbO16806000"/>
              </a:rPr>
              <a:t>także zakłócenie prawidłowego rozwoju psychoseksualnego, zadaniem lekarzy, pedagogów i psychologów jest sprawna i pewna identyfikacja przestępstwa, umożliwiająca rozpoczęcie</a:t>
            </a:r>
          </a:p>
          <a:p>
            <a:r>
              <a:rPr lang="pl-PL" dirty="0">
                <a:latin typeface="MSTT31d7fd02bbO16806000"/>
              </a:rPr>
              <a:t>działań terapeutycznych i wszczęcie postępowania prawnego.</a:t>
            </a:r>
            <a:endParaRPr lang="pl-PL" dirty="0"/>
          </a:p>
        </p:txBody>
      </p:sp>
    </p:spTree>
    <p:extLst>
      <p:ext uri="{BB962C8B-B14F-4D97-AF65-F5344CB8AC3E}">
        <p14:creationId xmlns:p14="http://schemas.microsoft.com/office/powerpoint/2010/main" val="90963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89F8E830-D2EC-4526-9AB3-E769C60F2B14}"/>
              </a:ext>
            </a:extLst>
          </p:cNvPr>
          <p:cNvSpPr/>
          <p:nvPr/>
        </p:nvSpPr>
        <p:spPr>
          <a:xfrm>
            <a:off x="1621871" y="113673"/>
            <a:ext cx="7631186" cy="4893647"/>
          </a:xfrm>
          <a:prstGeom prst="rect">
            <a:avLst/>
          </a:prstGeom>
        </p:spPr>
        <p:txBody>
          <a:bodyPr wrap="square">
            <a:spAutoFit/>
          </a:bodyPr>
          <a:lstStyle/>
          <a:p>
            <a:endParaRPr lang="pl-PL" sz="9600" dirty="0">
              <a:solidFill>
                <a:srgbClr val="000000"/>
              </a:solidFill>
              <a:latin typeface="Melior LT Pro"/>
            </a:endParaRPr>
          </a:p>
          <a:p>
            <a:pPr algn="just"/>
            <a:r>
              <a:rPr lang="pl-PL" dirty="0">
                <a:solidFill>
                  <a:srgbClr val="000000"/>
                </a:solidFill>
                <a:latin typeface="Corpid C1 Regular"/>
              </a:rPr>
              <a:t>Wykrycie faktu wykorzystywania seksualnego dziecka jest bardzo trudne, ponieważ z reguły jedynymi osobami, które mają pełną wiedzę o tej sytuacji jest dziecko i sprawca. Ukryty charakter tego typu związków sprawia, że osoba, która podejrzewa, iż dziecko było wykorzystywane seksualnie musi mieć dobrą orientację dotyczącą objawów, żeby nie zignorować niepokojących sygnałów płynących od krzywdzonego dziecka. Należy podkreślić, że żadnego z niepokojących objawów występujących u dziecka nie można traktować odrębnie ani uważać za „niepodważalny dowód” wykorzystania dziecka. Wiele z opisanych w literaturze objawów wykorzystywania seksualnego może wynikać z różnych trudnych doświadczeń w życiu dziecka, takich jak np. rozwód rodziców, śmierć osoby bliskiej, zmiana miejsca zamieszkania, przyjście na świat młodszego rodzeństwa itp.</a:t>
            </a:r>
            <a:endParaRPr lang="pl-PL" dirty="0"/>
          </a:p>
        </p:txBody>
      </p:sp>
    </p:spTree>
    <p:extLst>
      <p:ext uri="{BB962C8B-B14F-4D97-AF65-F5344CB8AC3E}">
        <p14:creationId xmlns:p14="http://schemas.microsoft.com/office/powerpoint/2010/main" val="3484328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582E3FEA-3FD0-4CA9-9DF9-D724E419BF3D}"/>
              </a:ext>
            </a:extLst>
          </p:cNvPr>
          <p:cNvSpPr/>
          <p:nvPr/>
        </p:nvSpPr>
        <p:spPr>
          <a:xfrm>
            <a:off x="1301691" y="2148516"/>
            <a:ext cx="9588617" cy="2862322"/>
          </a:xfrm>
          <a:prstGeom prst="rect">
            <a:avLst/>
          </a:prstGeom>
        </p:spPr>
        <p:txBody>
          <a:bodyPr wrap="square">
            <a:spAutoFit/>
          </a:bodyPr>
          <a:lstStyle/>
          <a:p>
            <a:r>
              <a:rPr lang="pl-PL" dirty="0"/>
              <a:t>Objawy w zachowaniu dziecka, które mogą wskazywać na wykorzystywanie seksualne</a:t>
            </a:r>
          </a:p>
          <a:p>
            <a:r>
              <a:rPr lang="pl-PL" b="1" dirty="0">
                <a:solidFill>
                  <a:srgbClr val="FF0000"/>
                </a:solidFill>
              </a:rPr>
              <a:t>Erotyzacja dziecka</a:t>
            </a:r>
            <a:r>
              <a:rPr lang="pl-PL" dirty="0"/>
              <a:t>:</a:t>
            </a:r>
          </a:p>
          <a:p>
            <a:r>
              <a:rPr lang="pl-PL" dirty="0"/>
              <a:t> prowokacyjne i uwodzicielskie zachowania seksualne dziecka w stosunku do osób z otoczenia,</a:t>
            </a:r>
          </a:p>
          <a:p>
            <a:r>
              <a:rPr lang="pl-PL" dirty="0"/>
              <a:t> wczesna lub nasilona masturbacja dziecięca nieadekwatna do fazy rozwoju psychoseksualnego,</a:t>
            </a:r>
          </a:p>
          <a:p>
            <a:r>
              <a:rPr lang="pl-PL" dirty="0"/>
              <a:t> erotyczna twórczość dziecka — gdy w rysunkach, malowankach, wylepiankach dziecka zaczynają dominować elementy seksualne,  agresja seksualna wobec innych dzieci,</a:t>
            </a:r>
          </a:p>
        </p:txBody>
      </p:sp>
    </p:spTree>
    <p:extLst>
      <p:ext uri="{BB962C8B-B14F-4D97-AF65-F5344CB8AC3E}">
        <p14:creationId xmlns:p14="http://schemas.microsoft.com/office/powerpoint/2010/main" val="1200566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A94AA473-E130-4D46-9EF6-B88E5A5234B3}"/>
              </a:ext>
            </a:extLst>
          </p:cNvPr>
          <p:cNvSpPr/>
          <p:nvPr/>
        </p:nvSpPr>
        <p:spPr>
          <a:xfrm>
            <a:off x="822121" y="2551837"/>
            <a:ext cx="9588617" cy="2031325"/>
          </a:xfrm>
          <a:prstGeom prst="rect">
            <a:avLst/>
          </a:prstGeom>
        </p:spPr>
        <p:txBody>
          <a:bodyPr wrap="square">
            <a:spAutoFit/>
          </a:bodyPr>
          <a:lstStyle/>
          <a:p>
            <a:r>
              <a:rPr lang="pl-PL" dirty="0"/>
              <a:t>angażowanie rówieśników i młodszych dzieci w nietypową aktywność seksualną — jeżeli dziecko w wieku przedszkolnym w zabawach odtwarza stosunek seksualny, kontakty oralne lub analne, to jest to niepokojący sygnał mogący świadczyć o tym, że było ono uwikłane w aktywność seksualną przez osoby dorosłe,</a:t>
            </a:r>
          </a:p>
          <a:p>
            <a:r>
              <a:rPr lang="pl-PL" dirty="0"/>
              <a:t> nieadekwatny do poziomu rozwoju dziecka język dotyczący sfery seksualnej,</a:t>
            </a:r>
          </a:p>
          <a:p>
            <a:r>
              <a:rPr lang="pl-PL" dirty="0"/>
              <a:t> podejmowanie wczesnej i nasilonej aktywności seksualnej.</a:t>
            </a:r>
          </a:p>
          <a:p>
            <a:endParaRPr lang="pl-PL" dirty="0"/>
          </a:p>
        </p:txBody>
      </p:sp>
    </p:spTree>
    <p:extLst>
      <p:ext uri="{BB962C8B-B14F-4D97-AF65-F5344CB8AC3E}">
        <p14:creationId xmlns:p14="http://schemas.microsoft.com/office/powerpoint/2010/main" val="135388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EA0B4C2-A160-46B5-92FA-7244BFE75113}"/>
              </a:ext>
            </a:extLst>
          </p:cNvPr>
          <p:cNvSpPr/>
          <p:nvPr/>
        </p:nvSpPr>
        <p:spPr>
          <a:xfrm>
            <a:off x="662730" y="1890117"/>
            <a:ext cx="10091956" cy="3077766"/>
          </a:xfrm>
          <a:prstGeom prst="rect">
            <a:avLst/>
          </a:prstGeom>
        </p:spPr>
        <p:txBody>
          <a:bodyPr wrap="square">
            <a:spAutoFit/>
          </a:bodyPr>
          <a:lstStyle/>
          <a:p>
            <a:pPr algn="just"/>
            <a:r>
              <a:rPr lang="pl-PL" sz="3200" dirty="0">
                <a:solidFill>
                  <a:srgbClr val="000000"/>
                </a:solidFill>
                <a:latin typeface="Corpid C1 Bold"/>
              </a:rPr>
              <a:t>Problemy emocjonalne dziecka:</a:t>
            </a:r>
          </a:p>
          <a:p>
            <a:r>
              <a:rPr lang="pl-PL" dirty="0">
                <a:solidFill>
                  <a:srgbClr val="000000"/>
                </a:solidFill>
                <a:latin typeface="Wingdings" panose="05000000000000000000" pitchFamily="2" charset="2"/>
              </a:rPr>
              <a:t> </a:t>
            </a:r>
            <a:r>
              <a:rPr lang="pl-PL" dirty="0">
                <a:solidFill>
                  <a:srgbClr val="000000"/>
                </a:solidFill>
                <a:latin typeface="Corpid C1 Regular"/>
              </a:rPr>
              <a:t>silne poczucie winy u dziecka, wynikające z tego, iż czuje się ono odpowiedzialne za zachowanie seksualne podejmowane wobec niego,</a:t>
            </a:r>
          </a:p>
          <a:p>
            <a:r>
              <a:rPr lang="pl-PL" dirty="0">
                <a:solidFill>
                  <a:srgbClr val="000000"/>
                </a:solidFill>
                <a:latin typeface="Wingdings" panose="05000000000000000000" pitchFamily="2" charset="2"/>
              </a:rPr>
              <a:t> </a:t>
            </a:r>
            <a:r>
              <a:rPr lang="pl-PL" dirty="0">
                <a:solidFill>
                  <a:srgbClr val="000000"/>
                </a:solidFill>
                <a:latin typeface="Corpid C1 Regular"/>
              </a:rPr>
              <a:t>poczucie bycia złym, innym, gorszym — dziecko ma wrażenie, że to, co je spotkało wynika z tego, iż jest ono złe, niegodziwe,</a:t>
            </a:r>
          </a:p>
          <a:p>
            <a:r>
              <a:rPr lang="pl-PL" dirty="0">
                <a:solidFill>
                  <a:srgbClr val="000000"/>
                </a:solidFill>
                <a:latin typeface="Wingdings" panose="05000000000000000000" pitchFamily="2" charset="2"/>
              </a:rPr>
              <a:t> </a:t>
            </a:r>
            <a:r>
              <a:rPr lang="pl-PL" dirty="0">
                <a:solidFill>
                  <a:srgbClr val="000000"/>
                </a:solidFill>
                <a:latin typeface="Corpid C1 Regular"/>
              </a:rPr>
              <a:t>poczucie nadmiernego wstydu związanego z przekroczeniem granic intymnych,</a:t>
            </a:r>
          </a:p>
          <a:p>
            <a:r>
              <a:rPr lang="pl-PL" dirty="0">
                <a:solidFill>
                  <a:srgbClr val="000000"/>
                </a:solidFill>
                <a:latin typeface="Wingdings" panose="05000000000000000000" pitchFamily="2" charset="2"/>
              </a:rPr>
              <a:t> </a:t>
            </a:r>
            <a:r>
              <a:rPr lang="pl-PL" dirty="0">
                <a:solidFill>
                  <a:srgbClr val="000000"/>
                </a:solidFill>
                <a:latin typeface="Corpid C1 Regular"/>
              </a:rPr>
              <a:t>dawanie do zrozumienia, że ma się jakąś straszną tajemnicę — dorosły podejmujący kontakt seksualny z dzieckiem często mówi mu, że nie może o tym nikomu powiedzieć, </a:t>
            </a:r>
          </a:p>
          <a:p>
            <a:r>
              <a:rPr lang="pl-PL" dirty="0">
                <a:solidFill>
                  <a:srgbClr val="000000"/>
                </a:solidFill>
                <a:latin typeface="Wingdings" panose="05000000000000000000" pitchFamily="2" charset="2"/>
              </a:rPr>
              <a:t> </a:t>
            </a:r>
            <a:r>
              <a:rPr lang="pl-PL" dirty="0">
                <a:solidFill>
                  <a:srgbClr val="000000"/>
                </a:solidFill>
                <a:latin typeface="Corpid C1 Regular"/>
              </a:rPr>
              <a:t>poczucie stygmatyzacji — dziecku wydaje się, że jest inne niż rówieśnicy z powodu doznanego urazu,</a:t>
            </a:r>
          </a:p>
          <a:p>
            <a:r>
              <a:rPr lang="pl-PL" dirty="0">
                <a:solidFill>
                  <a:srgbClr val="000000"/>
                </a:solidFill>
                <a:latin typeface="Wingdings" panose="05000000000000000000" pitchFamily="2" charset="2"/>
              </a:rPr>
              <a:t> </a:t>
            </a:r>
            <a:r>
              <a:rPr lang="pl-PL" dirty="0">
                <a:solidFill>
                  <a:srgbClr val="000000"/>
                </a:solidFill>
                <a:latin typeface="Corpid C1 Regular"/>
              </a:rPr>
              <a:t>negatywny stosunek do własnego ciała, poczucie zbrukania i wstrętu.</a:t>
            </a:r>
            <a:endParaRPr lang="pl-PL" dirty="0"/>
          </a:p>
        </p:txBody>
      </p:sp>
    </p:spTree>
    <p:extLst>
      <p:ext uri="{BB962C8B-B14F-4D97-AF65-F5344CB8AC3E}">
        <p14:creationId xmlns:p14="http://schemas.microsoft.com/office/powerpoint/2010/main" val="260911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373E16F-7A80-4840-B7C6-0B3339E0A9E2}"/>
              </a:ext>
            </a:extLst>
          </p:cNvPr>
          <p:cNvSpPr/>
          <p:nvPr/>
        </p:nvSpPr>
        <p:spPr>
          <a:xfrm>
            <a:off x="897622" y="2444115"/>
            <a:ext cx="10159068" cy="1969770"/>
          </a:xfrm>
          <a:prstGeom prst="rect">
            <a:avLst/>
          </a:prstGeom>
        </p:spPr>
        <p:txBody>
          <a:bodyPr wrap="square">
            <a:spAutoFit/>
          </a:bodyPr>
          <a:lstStyle/>
          <a:p>
            <a:pPr algn="just"/>
            <a:r>
              <a:rPr lang="pl-PL" sz="3200" dirty="0">
                <a:solidFill>
                  <a:srgbClr val="000000"/>
                </a:solidFill>
                <a:latin typeface="Corpid C1 Bold"/>
              </a:rPr>
              <a:t>Zachowania autodestrukcyjne:</a:t>
            </a:r>
          </a:p>
          <a:p>
            <a:r>
              <a:rPr lang="pl-PL" dirty="0">
                <a:solidFill>
                  <a:srgbClr val="000000"/>
                </a:solidFill>
                <a:latin typeface="Wingdings" panose="05000000000000000000" pitchFamily="2" charset="2"/>
              </a:rPr>
              <a:t> </a:t>
            </a:r>
            <a:r>
              <a:rPr lang="pl-PL" dirty="0">
                <a:solidFill>
                  <a:srgbClr val="000000"/>
                </a:solidFill>
                <a:latin typeface="Corpid C1 Regular"/>
              </a:rPr>
              <a:t>samookaleczenia,</a:t>
            </a:r>
          </a:p>
          <a:p>
            <a:r>
              <a:rPr lang="pl-PL" dirty="0">
                <a:solidFill>
                  <a:srgbClr val="000000"/>
                </a:solidFill>
                <a:latin typeface="Wingdings" panose="05000000000000000000" pitchFamily="2" charset="2"/>
              </a:rPr>
              <a:t> </a:t>
            </a:r>
            <a:r>
              <a:rPr lang="pl-PL" dirty="0">
                <a:solidFill>
                  <a:srgbClr val="000000"/>
                </a:solidFill>
                <a:latin typeface="Corpid C1 Regular"/>
              </a:rPr>
              <a:t>próby samobójcze,</a:t>
            </a:r>
          </a:p>
          <a:p>
            <a:r>
              <a:rPr lang="pl-PL" dirty="0">
                <a:solidFill>
                  <a:srgbClr val="000000"/>
                </a:solidFill>
                <a:latin typeface="Wingdings" panose="05000000000000000000" pitchFamily="2" charset="2"/>
              </a:rPr>
              <a:t> </a:t>
            </a:r>
            <a:r>
              <a:rPr lang="pl-PL" dirty="0">
                <a:solidFill>
                  <a:srgbClr val="000000"/>
                </a:solidFill>
                <a:latin typeface="Corpid C1 Regular"/>
              </a:rPr>
              <a:t>zaburzenia jedzenie (bulimia, anoreksja),</a:t>
            </a:r>
          </a:p>
          <a:p>
            <a:r>
              <a:rPr lang="pl-PL" dirty="0">
                <a:solidFill>
                  <a:srgbClr val="000000"/>
                </a:solidFill>
                <a:latin typeface="Wingdings" panose="05000000000000000000" pitchFamily="2" charset="2"/>
              </a:rPr>
              <a:t> </a:t>
            </a:r>
            <a:r>
              <a:rPr lang="pl-PL" dirty="0">
                <a:solidFill>
                  <a:srgbClr val="000000"/>
                </a:solidFill>
                <a:latin typeface="Corpid C1 Regular"/>
              </a:rPr>
              <a:t>uzależnienia (np. nadużywanie alkoholu, narkotyków),</a:t>
            </a:r>
          </a:p>
          <a:p>
            <a:r>
              <a:rPr lang="pl-PL" dirty="0">
                <a:solidFill>
                  <a:srgbClr val="000000"/>
                </a:solidFill>
                <a:latin typeface="Wingdings" panose="05000000000000000000" pitchFamily="2" charset="2"/>
              </a:rPr>
              <a:t> </a:t>
            </a:r>
            <a:r>
              <a:rPr lang="pl-PL" dirty="0">
                <a:solidFill>
                  <a:srgbClr val="000000"/>
                </a:solidFill>
                <a:latin typeface="Corpid C1 Regular"/>
              </a:rPr>
              <a:t>prostytucja dziecięca.</a:t>
            </a:r>
            <a:endParaRPr lang="pl-PL" dirty="0"/>
          </a:p>
        </p:txBody>
      </p:sp>
    </p:spTree>
    <p:extLst>
      <p:ext uri="{BB962C8B-B14F-4D97-AF65-F5344CB8AC3E}">
        <p14:creationId xmlns:p14="http://schemas.microsoft.com/office/powerpoint/2010/main" val="650705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195</TotalTime>
  <Words>1323</Words>
  <Application>Microsoft Office PowerPoint</Application>
  <PresentationFormat>Panoramiczny</PresentationFormat>
  <Paragraphs>88</Paragraphs>
  <Slides>21</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21</vt:i4>
      </vt:variant>
    </vt:vector>
  </HeadingPairs>
  <TitlesOfParts>
    <vt:vector size="31" baseType="lpstr">
      <vt:lpstr>Arial</vt:lpstr>
      <vt:lpstr>Century Gothic</vt:lpstr>
      <vt:lpstr>Corpid C1 Bold</vt:lpstr>
      <vt:lpstr>Corpid C1 Regular</vt:lpstr>
      <vt:lpstr>Melior LT Pro</vt:lpstr>
      <vt:lpstr>MSTT31692d4307O165060I00</vt:lpstr>
      <vt:lpstr>MSTT31d7fd02bbO16806000</vt:lpstr>
      <vt:lpstr>Wingdings</vt:lpstr>
      <vt:lpstr>Wingdings 3</vt:lpstr>
      <vt:lpstr>Jon (sala konferencyjna)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Pomoc medyczna ofiarom przemocy seksualnej, szczególnie dzieciom, obejmuje nie tylko poprawne zaopatrzenie obrażeń, lecz także wszystkie inne czynności, które towarzyszą wykonywaniu zabiegów, a mają na celu zmniejszenie urazu psychicznego, spowodowanego wykorzystaniem seksualnym. Dla lekarzy różnych specjalności, także ginekologów, badanie dziecka wykorzystywanego seksualnie stanowi duży problem diagnostyczny, psychologiczny, prawny, a nawet moralny.</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user</dc:creator>
  <cp:lastModifiedBy>user</cp:lastModifiedBy>
  <cp:revision>9</cp:revision>
  <dcterms:created xsi:type="dcterms:W3CDTF">2018-07-16T12:29:25Z</dcterms:created>
  <dcterms:modified xsi:type="dcterms:W3CDTF">2018-08-24T09:10:56Z</dcterms:modified>
</cp:coreProperties>
</file>